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87" r:id="rId4"/>
    <p:sldMasterId id="2147483688" r:id="rId5"/>
    <p:sldMasterId id="214748368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Comfortaa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FA38ABFE-FF3D-4822-B4EF-9746ECEA6696}">
  <a:tblStyle styleId="{FA38ABFE-FF3D-4822-B4EF-9746ECEA669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Comfortaa-bold.fntdata"/><Relationship Id="rId27" Type="http://schemas.openxmlformats.org/officeDocument/2006/relationships/font" Target="fonts/Comfortaa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47.jpg>
</file>

<file path=ppt/media/image48.png>
</file>

<file path=ppt/media/image49.png>
</file>

<file path=ppt/media/image5.jp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mailto:info@datascienceportugal.com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Welcome to Data Science Portugal #36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Community of Data Science enthusiasts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Cover different topics, technologies and business areas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Who’s attending for the first time?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Who isn’t from Porto?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7" name="Google Shape;31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441e72c73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441e72c73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Thank you Bosch and Feedzai for the coffee break for today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3" name="Google Shape;34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45437e65c8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45437e65c8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Braga - october 11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Aveiro - october 17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4" name="Google Shape;36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that’s it for today’s event! Now some of us will go have dinner together, and if you want to join, just feel free to stick around. Thank you.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Falar da Secção de Jobs e Eventos para ser colaborativo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45437e65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45437e65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Vamos ter meetup no Porto segunda no Uptec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45437e65c8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45437e65c8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45437e65c8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45437e65c8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TODO: colocar info sobre o speaker?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We’re independent but need help to continue our activities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Sponsor and support from external entities and companies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These are the entities that help us with coffee break sponsoring, space for meetups or both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you’re interested, contact us at </a:t>
            </a:r>
            <a:r>
              <a:rPr b="0" i="0" lang="en-GB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info@datascienceportugal.com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Soon we’ll launch a plan for long term partnership with DSPT (rather than pontual help)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Thank you Ubiwhere for the coffee break for today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Thank you IEUA for the venue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Jantar: Pedir para quem não se inscreveu, para fazer-lo até ao fim do intervalo.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54" name="Google Shape;54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58" name="Google Shape;58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63" name="Google Shape;6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66" name="Google Shape;66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Google Shape;7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75" name="Google Shape;75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1">
  <p:cSld name="CUSTOM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/>
          <p:nvPr>
            <p:ph type="ctrTitle"/>
          </p:nvPr>
        </p:nvSpPr>
        <p:spPr>
          <a:xfrm>
            <a:off x="311700" y="744575"/>
            <a:ext cx="8520600" cy="10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p19"/>
          <p:cNvSpPr txBox="1"/>
          <p:nvPr>
            <p:ph idx="1" type="subTitle"/>
          </p:nvPr>
        </p:nvSpPr>
        <p:spPr>
          <a:xfrm>
            <a:off x="311700" y="31389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Google Shape;8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86" name="Google Shape;86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90" name="Google Shape;90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2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" name="Google Shape;94;p2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96" name="Google Shape;96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17" name="Google Shape;1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Google Shape;9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100" name="Google Shape;100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Google Shape;103;p2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Google Shape;10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105" name="Google Shape;105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109" name="Google Shape;109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3" name="Google Shape;113;p2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4" name="Google Shape;114;p2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116" name="Google Shape;116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  <p:sp>
        <p:nvSpPr>
          <p:cNvPr id="119" name="Google Shape;119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120" name="Google Shape;120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7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3" name="Google Shape;123;p2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" name="Google Shape;124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125" name="Google Shape;12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128" name="Google Shape;128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5" name="Google Shape;135;p3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6" name="Google Shape;136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1"/>
          <p:cNvSpPr txBox="1"/>
          <p:nvPr>
            <p:ph type="ctrTitle"/>
          </p:nvPr>
        </p:nvSpPr>
        <p:spPr>
          <a:xfrm>
            <a:off x="311700" y="744575"/>
            <a:ext cx="8520600" cy="10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9" name="Google Shape;139;p31"/>
          <p:cNvSpPr txBox="1"/>
          <p:nvPr>
            <p:ph idx="1" type="subTitle"/>
          </p:nvPr>
        </p:nvSpPr>
        <p:spPr>
          <a:xfrm>
            <a:off x="311700" y="3138925"/>
            <a:ext cx="85206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0" name="Google Shape;140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141" name="Google Shape;141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4" name="Google Shape;14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145" name="Google Shape;145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1">
  <p:cSld name="CUSTOM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8" name="Google Shape;148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9" name="Google Shape;14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150" name="Google Shape;150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3" name="Google Shape;153;p3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4" name="Google Shape;154;p3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5" name="Google Shape;155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156" name="Google Shape;156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9" name="Google Shape;15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160" name="Google Shape;160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3" name="Google Shape;163;p3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4" name="Google Shape;16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165" name="Google Shape;165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8" name="Google Shape;168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169" name="Google Shape;169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3" name="Google Shape;173;p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4" name="Google Shape;174;p3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" name="Google Shape;175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176" name="Google Shape;176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79" name="Google Shape;17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180" name="Google Shape;180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3" name="Google Shape;183;p4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" name="Google Shape;184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185" name="Google Shape;185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188" name="Google Shape;188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1">
  <p:cSld name="CUSTOM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ctrTitle"/>
          </p:nvPr>
        </p:nvSpPr>
        <p:spPr>
          <a:xfrm>
            <a:off x="311700" y="744575"/>
            <a:ext cx="8520600" cy="10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subTitle"/>
          </p:nvPr>
        </p:nvSpPr>
        <p:spPr>
          <a:xfrm>
            <a:off x="311700" y="31389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24" name="Google Shape;24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28" name="Google Shape;28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34" name="Google Shape;34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38" name="Google Shape;38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43" name="Google Shape;43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DSVerde.png" id="47" name="Google Shape;47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9663" y="77400"/>
            <a:ext cx="836576" cy="62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4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9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1" name="Google Shape;131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2" name="Google Shape;13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5.png"/><Relationship Id="rId4" Type="http://schemas.openxmlformats.org/officeDocument/2006/relationships/image" Target="../media/image22.png"/><Relationship Id="rId5" Type="http://schemas.openxmlformats.org/officeDocument/2006/relationships/image" Target="../media/image26.png"/><Relationship Id="rId6" Type="http://schemas.openxmlformats.org/officeDocument/2006/relationships/image" Target="../media/image5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0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38.png"/><Relationship Id="rId5" Type="http://schemas.openxmlformats.org/officeDocument/2006/relationships/image" Target="../media/image5.jpg"/><Relationship Id="rId6" Type="http://schemas.openxmlformats.org/officeDocument/2006/relationships/image" Target="../media/image13.png"/><Relationship Id="rId7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9.png"/><Relationship Id="rId6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16.png"/><Relationship Id="rId5" Type="http://schemas.openxmlformats.org/officeDocument/2006/relationships/image" Target="../media/image32.png"/><Relationship Id="rId6" Type="http://schemas.openxmlformats.org/officeDocument/2006/relationships/image" Target="../media/image15.png"/><Relationship Id="rId7" Type="http://schemas.openxmlformats.org/officeDocument/2006/relationships/image" Target="../media/image18.png"/><Relationship Id="rId8" Type="http://schemas.openxmlformats.org/officeDocument/2006/relationships/image" Target="../media/image43.png"/></Relationships>
</file>

<file path=ppt/slides/_rels/slide7.xml.rels><?xml version="1.0" encoding="UTF-8" standalone="yes"?><Relationships xmlns="http://schemas.openxmlformats.org/package/2006/relationships"><Relationship Id="rId20" Type="http://schemas.openxmlformats.org/officeDocument/2006/relationships/image" Target="../media/image31.png"/><Relationship Id="rId22" Type="http://schemas.openxmlformats.org/officeDocument/2006/relationships/image" Target="../media/image35.jpg"/><Relationship Id="rId21" Type="http://schemas.openxmlformats.org/officeDocument/2006/relationships/image" Target="../media/image30.png"/><Relationship Id="rId24" Type="http://schemas.openxmlformats.org/officeDocument/2006/relationships/image" Target="../media/image49.png"/><Relationship Id="rId23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6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Relationship Id="rId25" Type="http://schemas.openxmlformats.org/officeDocument/2006/relationships/image" Target="../media/image34.png"/><Relationship Id="rId5" Type="http://schemas.openxmlformats.org/officeDocument/2006/relationships/image" Target="../media/image48.png"/><Relationship Id="rId6" Type="http://schemas.openxmlformats.org/officeDocument/2006/relationships/image" Target="../media/image29.png"/><Relationship Id="rId7" Type="http://schemas.openxmlformats.org/officeDocument/2006/relationships/image" Target="../media/image24.png"/><Relationship Id="rId8" Type="http://schemas.openxmlformats.org/officeDocument/2006/relationships/image" Target="../media/image14.png"/><Relationship Id="rId11" Type="http://schemas.openxmlformats.org/officeDocument/2006/relationships/image" Target="../media/image22.png"/><Relationship Id="rId10" Type="http://schemas.openxmlformats.org/officeDocument/2006/relationships/image" Target="../media/image19.png"/><Relationship Id="rId13" Type="http://schemas.openxmlformats.org/officeDocument/2006/relationships/image" Target="../media/image27.png"/><Relationship Id="rId12" Type="http://schemas.openxmlformats.org/officeDocument/2006/relationships/image" Target="../media/image17.jpg"/><Relationship Id="rId15" Type="http://schemas.openxmlformats.org/officeDocument/2006/relationships/image" Target="../media/image28.png"/><Relationship Id="rId14" Type="http://schemas.openxmlformats.org/officeDocument/2006/relationships/image" Target="../media/image25.png"/><Relationship Id="rId17" Type="http://schemas.openxmlformats.org/officeDocument/2006/relationships/image" Target="../media/image37.png"/><Relationship Id="rId16" Type="http://schemas.openxmlformats.org/officeDocument/2006/relationships/image" Target="../media/image39.png"/><Relationship Id="rId19" Type="http://schemas.openxmlformats.org/officeDocument/2006/relationships/image" Target="../media/image33.png"/><Relationship Id="rId18" Type="http://schemas.openxmlformats.org/officeDocument/2006/relationships/image" Target="../media/image5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Relationship Id="rId4" Type="http://schemas.openxmlformats.org/officeDocument/2006/relationships/image" Target="../media/image2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3"/>
          <p:cNvSpPr txBox="1"/>
          <p:nvPr>
            <p:ph type="ctrTitle"/>
          </p:nvPr>
        </p:nvSpPr>
        <p:spPr>
          <a:xfrm>
            <a:off x="311708" y="2873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0" lang="en-GB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Science Portugal</a:t>
            </a:r>
            <a:endParaRPr b="0" i="0" sz="5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0" lang="en-GB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#</a:t>
            </a:r>
            <a:r>
              <a:rPr lang="en-GB" sz="4800"/>
              <a:t>41</a:t>
            </a:r>
            <a:r>
              <a:rPr b="0" i="0" lang="en-GB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4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43"/>
          <p:cNvSpPr txBox="1"/>
          <p:nvPr/>
        </p:nvSpPr>
        <p:spPr>
          <a:xfrm>
            <a:off x="5207000" y="4710350"/>
            <a:ext cx="3534900" cy="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1" lang="en-GB" sz="1800">
                <a:solidFill>
                  <a:srgbClr val="434343"/>
                </a:solidFill>
                <a:latin typeface="Cambria"/>
                <a:ea typeface="Cambria"/>
                <a:cs typeface="Cambria"/>
                <a:sym typeface="Cambria"/>
              </a:rPr>
              <a:t>October 23</a:t>
            </a:r>
            <a:r>
              <a:rPr b="0" i="1" lang="en-GB" sz="1800" u="none" cap="none" strike="noStrike">
                <a:solidFill>
                  <a:srgbClr val="434343"/>
                </a:solidFill>
                <a:latin typeface="Cambria"/>
                <a:ea typeface="Cambria"/>
                <a:cs typeface="Cambria"/>
                <a:sym typeface="Cambria"/>
              </a:rPr>
              <a:t>th, 2018 - Porto</a:t>
            </a:r>
            <a:endParaRPr b="0" i="1" sz="1800" u="none" cap="none" strike="noStrike">
              <a:solidFill>
                <a:srgbClr val="434343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descr="banner_data_science_portugal.png" id="197" name="Google Shape;197;p43"/>
          <p:cNvPicPr preferRelativeResize="0"/>
          <p:nvPr/>
        </p:nvPicPr>
        <p:blipFill rotWithShape="1">
          <a:blip r:embed="rId3">
            <a:alphaModFix/>
          </a:blip>
          <a:srcRect b="0" l="17881" r="16490" t="0"/>
          <a:stretch/>
        </p:blipFill>
        <p:spPr>
          <a:xfrm>
            <a:off x="1571624" y="3228975"/>
            <a:ext cx="6000751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64228" y="1560327"/>
            <a:ext cx="2144448" cy="7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43"/>
          <p:cNvSpPr txBox="1"/>
          <p:nvPr/>
        </p:nvSpPr>
        <p:spPr>
          <a:xfrm>
            <a:off x="964500" y="2352925"/>
            <a:ext cx="7215000" cy="8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-GB" sz="23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Data Science with a Visual Beat</a:t>
            </a:r>
            <a:endParaRPr b="1" sz="2300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b="0" i="0" lang="en-GB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52"/>
          <p:cNvSpPr txBox="1"/>
          <p:nvPr>
            <p:ph type="ctrTitle"/>
          </p:nvPr>
        </p:nvSpPr>
        <p:spPr>
          <a:xfrm>
            <a:off x="311700" y="457225"/>
            <a:ext cx="8520600" cy="10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2300">
                <a:solidFill>
                  <a:schemeClr val="dk2"/>
                </a:solidFill>
              </a:rPr>
              <a:t>Creative Applications of Music Information Research</a:t>
            </a:r>
            <a:endParaRPr b="1" i="0" sz="23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23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52"/>
          <p:cNvSpPr txBox="1"/>
          <p:nvPr>
            <p:ph idx="1" type="subTitle"/>
          </p:nvPr>
        </p:nvSpPr>
        <p:spPr>
          <a:xfrm>
            <a:off x="3422553" y="4105125"/>
            <a:ext cx="22989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/>
              <a:t>Matthew Davies  INESC TEC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2" name="Google Shape;322;p52"/>
          <p:cNvPicPr preferRelativeResize="0"/>
          <p:nvPr/>
        </p:nvPicPr>
        <p:blipFill rotWithShape="1">
          <a:blip r:embed="rId3">
            <a:alphaModFix/>
          </a:blip>
          <a:srcRect b="12824" l="0" r="0" t="12831"/>
          <a:stretch/>
        </p:blipFill>
        <p:spPr>
          <a:xfrm>
            <a:off x="3136490" y="1129500"/>
            <a:ext cx="2871013" cy="2884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28" name="Google Shape;32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5625" y="152400"/>
            <a:ext cx="3420501" cy="48387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4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b="0" i="0" lang="en-GB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54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GB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Networking / Beer Break</a:t>
            </a:r>
            <a:endParaRPr b="1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54"/>
          <p:cNvSpPr txBox="1"/>
          <p:nvPr/>
        </p:nvSpPr>
        <p:spPr>
          <a:xfrm>
            <a:off x="311700" y="1158650"/>
            <a:ext cx="1464300" cy="4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Sponsored by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6" name="Google Shape;336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33468" y="771100"/>
            <a:ext cx="5439703" cy="3474172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54"/>
          <p:cNvSpPr txBox="1"/>
          <p:nvPr/>
        </p:nvSpPr>
        <p:spPr>
          <a:xfrm>
            <a:off x="4658775" y="4405350"/>
            <a:ext cx="1897500" cy="487500"/>
          </a:xfrm>
          <a:prstGeom prst="rect">
            <a:avLst/>
          </a:prstGeom>
          <a:solidFill>
            <a:srgbClr val="00ABD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GB" sz="1100" u="none" cap="none" strike="noStrike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Beer and Networking?</a:t>
            </a:r>
            <a:endParaRPr b="1" i="0" sz="1100" u="none" cap="none" strike="noStrike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GB" sz="1100" u="none" cap="none" strike="noStrike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Not such a bad match!</a:t>
            </a:r>
            <a:endParaRPr b="1" i="0" sz="1100" u="none" cap="none" strike="noStrike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338" name="Google Shape;338;p5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2775" y="1581288"/>
            <a:ext cx="2547606" cy="815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5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42783" y="2494857"/>
            <a:ext cx="2686094" cy="942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5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5475" y="3437051"/>
            <a:ext cx="1464300" cy="14073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5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b="0" i="0" lang="en-GB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55"/>
          <p:cNvSpPr txBox="1"/>
          <p:nvPr/>
        </p:nvSpPr>
        <p:spPr>
          <a:xfrm>
            <a:off x="311700" y="457225"/>
            <a:ext cx="8520600" cy="10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GB" sz="2400">
                <a:solidFill>
                  <a:srgbClr val="595959"/>
                </a:solidFill>
              </a:rPr>
              <a:t>Big (Unlabeled) Data: a quest to create a fish detection dataset</a:t>
            </a:r>
            <a:endParaRPr b="1" i="0" sz="24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55"/>
          <p:cNvSpPr txBox="1"/>
          <p:nvPr/>
        </p:nvSpPr>
        <p:spPr>
          <a:xfrm>
            <a:off x="1907849" y="3870625"/>
            <a:ext cx="183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55"/>
          <p:cNvSpPr txBox="1"/>
          <p:nvPr/>
        </p:nvSpPr>
        <p:spPr>
          <a:xfrm>
            <a:off x="3072000" y="31879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GB" sz="1800">
                <a:solidFill>
                  <a:schemeClr val="dk2"/>
                </a:solidFill>
              </a:rPr>
              <a:t>     </a:t>
            </a:r>
            <a:r>
              <a:rPr lang="en-GB" sz="1800">
                <a:solidFill>
                  <a:schemeClr val="dk2"/>
                </a:solidFill>
              </a:rPr>
              <a:t>Pedro Costa - Abyssal</a:t>
            </a:r>
            <a:endParaRPr b="1" sz="1500">
              <a:solidFill>
                <a:srgbClr val="434343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9" name="Google Shape;349;p55"/>
          <p:cNvPicPr preferRelativeResize="0"/>
          <p:nvPr/>
        </p:nvPicPr>
        <p:blipFill rotWithShape="1">
          <a:blip r:embed="rId3">
            <a:alphaModFix/>
          </a:blip>
          <a:srcRect b="0" l="12502" r="12495" t="0"/>
          <a:stretch/>
        </p:blipFill>
        <p:spPr>
          <a:xfrm>
            <a:off x="3524175" y="1520375"/>
            <a:ext cx="2095659" cy="27942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Next Scheduled Meetups</a:t>
            </a:r>
            <a:endParaRPr/>
          </a:p>
        </p:txBody>
      </p:sp>
      <p:sp>
        <p:nvSpPr>
          <p:cNvPr id="355" name="Google Shape;355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356" name="Google Shape;356;p56"/>
          <p:cNvGrpSpPr/>
          <p:nvPr/>
        </p:nvGrpSpPr>
        <p:grpSpPr>
          <a:xfrm>
            <a:off x="749747" y="1481352"/>
            <a:ext cx="1866704" cy="2551624"/>
            <a:chOff x="10030322" y="-825625"/>
            <a:chExt cx="2187629" cy="2990302"/>
          </a:xfrm>
        </p:grpSpPr>
        <p:pic>
          <p:nvPicPr>
            <p:cNvPr id="357" name="Google Shape;357;p56"/>
            <p:cNvPicPr preferRelativeResize="0"/>
            <p:nvPr/>
          </p:nvPicPr>
          <p:blipFill rotWithShape="1">
            <a:blip r:embed="rId3">
              <a:alphaModFix/>
            </a:blip>
            <a:srcRect b="2238" l="11685" r="41945" t="0"/>
            <a:stretch/>
          </p:blipFill>
          <p:spPr>
            <a:xfrm>
              <a:off x="10103650" y="-825625"/>
              <a:ext cx="2114301" cy="2971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8" name="Google Shape;358;p56"/>
            <p:cNvSpPr txBox="1"/>
            <p:nvPr/>
          </p:nvSpPr>
          <p:spPr>
            <a:xfrm>
              <a:off x="10030322" y="1682577"/>
              <a:ext cx="1533300" cy="48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LISBOA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9" name="Google Shape;359;p56"/>
          <p:cNvGrpSpPr/>
          <p:nvPr/>
        </p:nvGrpSpPr>
        <p:grpSpPr>
          <a:xfrm>
            <a:off x="3139597" y="1481352"/>
            <a:ext cx="1866704" cy="2551624"/>
            <a:chOff x="10030322" y="-825625"/>
            <a:chExt cx="2187629" cy="2990302"/>
          </a:xfrm>
        </p:grpSpPr>
        <p:pic>
          <p:nvPicPr>
            <p:cNvPr id="360" name="Google Shape;360;p56"/>
            <p:cNvPicPr preferRelativeResize="0"/>
            <p:nvPr/>
          </p:nvPicPr>
          <p:blipFill rotWithShape="1">
            <a:blip r:embed="rId3">
              <a:alphaModFix/>
            </a:blip>
            <a:srcRect b="2238" l="11685" r="41945" t="0"/>
            <a:stretch/>
          </p:blipFill>
          <p:spPr>
            <a:xfrm>
              <a:off x="10103650" y="-825625"/>
              <a:ext cx="2114301" cy="2971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1" name="Google Shape;361;p56"/>
            <p:cNvSpPr txBox="1"/>
            <p:nvPr/>
          </p:nvSpPr>
          <p:spPr>
            <a:xfrm>
              <a:off x="10030322" y="1682577"/>
              <a:ext cx="1533300" cy="48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LISBOA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DSVerde.png" id="366" name="Google Shape;36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71812" y="1071625"/>
            <a:ext cx="4000376" cy="3000249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57"/>
          <p:cNvSpPr txBox="1"/>
          <p:nvPr/>
        </p:nvSpPr>
        <p:spPr>
          <a:xfrm>
            <a:off x="3072000" y="3998138"/>
            <a:ext cx="3000000" cy="5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datascienceportugal.com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57"/>
          <p:cNvSpPr txBox="1"/>
          <p:nvPr/>
        </p:nvSpPr>
        <p:spPr>
          <a:xfrm>
            <a:off x="2841900" y="4413325"/>
            <a:ext cx="34602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info@datascienceportugal.com</a:t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b="0" i="0" lang="en-GB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57"/>
          <p:cNvSpPr txBox="1"/>
          <p:nvPr>
            <p:ph type="ctrTitle"/>
          </p:nvPr>
        </p:nvSpPr>
        <p:spPr>
          <a:xfrm>
            <a:off x="311700" y="554325"/>
            <a:ext cx="8520600" cy="61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0" lang="en-GB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GB" sz="2800" u="none" cap="none" strike="noStrike">
                <a:solidFill>
                  <a:srgbClr val="B7B7B7"/>
                </a:solidFill>
                <a:latin typeface="Arial"/>
                <a:ea typeface="Arial"/>
                <a:cs typeface="Arial"/>
                <a:sym typeface="Arial"/>
              </a:rPr>
              <a:t>https://www.</a:t>
            </a:r>
            <a:r>
              <a:rPr b="0" i="0" lang="en-GB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datascienceportugal.com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b="0" i="0" lang="en-GB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6" name="Google Shape;206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9975" y="1017725"/>
            <a:ext cx="7770540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44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Where are we?</a:t>
            </a:r>
            <a:endParaRPr/>
          </a:p>
        </p:txBody>
      </p:sp>
      <p:grpSp>
        <p:nvGrpSpPr>
          <p:cNvPr id="213" name="Google Shape;213;p45"/>
          <p:cNvGrpSpPr/>
          <p:nvPr/>
        </p:nvGrpSpPr>
        <p:grpSpPr>
          <a:xfrm>
            <a:off x="3596822" y="1563002"/>
            <a:ext cx="1866704" cy="2551624"/>
            <a:chOff x="10030322" y="-825625"/>
            <a:chExt cx="2187629" cy="2990302"/>
          </a:xfrm>
        </p:grpSpPr>
        <p:pic>
          <p:nvPicPr>
            <p:cNvPr id="214" name="Google Shape;214;p45"/>
            <p:cNvPicPr preferRelativeResize="0"/>
            <p:nvPr/>
          </p:nvPicPr>
          <p:blipFill rotWithShape="1">
            <a:blip r:embed="rId3">
              <a:alphaModFix/>
            </a:blip>
            <a:srcRect b="2238" l="11685" r="41945" t="0"/>
            <a:stretch/>
          </p:blipFill>
          <p:spPr>
            <a:xfrm>
              <a:off x="10103650" y="-825625"/>
              <a:ext cx="2114301" cy="2971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5" name="Google Shape;215;p45"/>
            <p:cNvSpPr txBox="1"/>
            <p:nvPr/>
          </p:nvSpPr>
          <p:spPr>
            <a:xfrm>
              <a:off x="10030322" y="1682577"/>
              <a:ext cx="1533300" cy="48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LISBOA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216" name="Google Shape;216;p45"/>
          <p:cNvPicPr preferRelativeResize="0"/>
          <p:nvPr/>
        </p:nvPicPr>
        <p:blipFill rotWithShape="1">
          <a:blip r:embed="rId4">
            <a:alphaModFix/>
          </a:blip>
          <a:srcRect b="0" l="5839" r="58420" t="1922"/>
          <a:stretch/>
        </p:blipFill>
        <p:spPr>
          <a:xfrm>
            <a:off x="1913567" y="1563033"/>
            <a:ext cx="1642680" cy="2535727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45"/>
          <p:cNvSpPr txBox="1"/>
          <p:nvPr/>
        </p:nvSpPr>
        <p:spPr>
          <a:xfrm>
            <a:off x="1840300" y="3697675"/>
            <a:ext cx="15333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AVEIRO</a:t>
            </a:r>
            <a:endParaRPr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8" name="Google Shape;218;p45"/>
          <p:cNvPicPr preferRelativeResize="0"/>
          <p:nvPr/>
        </p:nvPicPr>
        <p:blipFill rotWithShape="1">
          <a:blip r:embed="rId5">
            <a:alphaModFix/>
          </a:blip>
          <a:srcRect b="9180" l="69809" r="1149" t="19093"/>
          <a:stretch/>
        </p:blipFill>
        <p:spPr>
          <a:xfrm>
            <a:off x="5565790" y="1563033"/>
            <a:ext cx="1642677" cy="2535727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45"/>
          <p:cNvSpPr txBox="1"/>
          <p:nvPr/>
        </p:nvSpPr>
        <p:spPr>
          <a:xfrm>
            <a:off x="5504550" y="3719050"/>
            <a:ext cx="14061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PORTO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20" name="Google Shape;220;p45"/>
          <p:cNvGrpSpPr/>
          <p:nvPr/>
        </p:nvGrpSpPr>
        <p:grpSpPr>
          <a:xfrm>
            <a:off x="7256888" y="1562969"/>
            <a:ext cx="1791276" cy="2535837"/>
            <a:chOff x="3702767" y="-1702875"/>
            <a:chExt cx="2099234" cy="2971800"/>
          </a:xfrm>
        </p:grpSpPr>
        <p:pic>
          <p:nvPicPr>
            <p:cNvPr id="221" name="Google Shape;221;p45"/>
            <p:cNvPicPr preferRelativeResize="0"/>
            <p:nvPr/>
          </p:nvPicPr>
          <p:blipFill rotWithShape="1">
            <a:blip r:embed="rId6">
              <a:alphaModFix/>
            </a:blip>
            <a:srcRect b="0" l="56036" r="4170" t="0"/>
            <a:stretch/>
          </p:blipFill>
          <p:spPr>
            <a:xfrm>
              <a:off x="3766600" y="-1702875"/>
              <a:ext cx="2035400" cy="2971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45"/>
            <p:cNvSpPr txBox="1"/>
            <p:nvPr/>
          </p:nvSpPr>
          <p:spPr>
            <a:xfrm>
              <a:off x="3702767" y="786825"/>
              <a:ext cx="1533300" cy="48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BRAGA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3" name="Google Shape;223;p45"/>
          <p:cNvGrpSpPr/>
          <p:nvPr/>
        </p:nvGrpSpPr>
        <p:grpSpPr>
          <a:xfrm>
            <a:off x="31224" y="1562981"/>
            <a:ext cx="1855416" cy="2546070"/>
            <a:chOff x="6722972" y="-1384150"/>
            <a:chExt cx="2174400" cy="2983792"/>
          </a:xfrm>
        </p:grpSpPr>
        <p:pic>
          <p:nvPicPr>
            <p:cNvPr id="224" name="Google Shape;224;p45"/>
            <p:cNvPicPr preferRelativeResize="0"/>
            <p:nvPr/>
          </p:nvPicPr>
          <p:blipFill rotWithShape="1">
            <a:blip r:embed="rId7">
              <a:alphaModFix/>
            </a:blip>
            <a:srcRect b="2238" l="37839" r="24932" t="0"/>
            <a:stretch/>
          </p:blipFill>
          <p:spPr>
            <a:xfrm>
              <a:off x="6798688" y="-1384150"/>
              <a:ext cx="2035399" cy="29718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5" name="Google Shape;225;p45"/>
            <p:cNvSpPr txBox="1"/>
            <p:nvPr/>
          </p:nvSpPr>
          <p:spPr>
            <a:xfrm>
              <a:off x="6722972" y="1117542"/>
              <a:ext cx="2174400" cy="48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COIMBRA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26" name="Google Shape;226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Our channels</a:t>
            </a:r>
            <a:endParaRPr/>
          </a:p>
        </p:txBody>
      </p:sp>
      <p:sp>
        <p:nvSpPr>
          <p:cNvPr id="232" name="Google Shape;232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33" name="Google Shape;233;p46"/>
          <p:cNvSpPr/>
          <p:nvPr/>
        </p:nvSpPr>
        <p:spPr>
          <a:xfrm>
            <a:off x="6975" y="1393900"/>
            <a:ext cx="3247800" cy="6900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46"/>
          <p:cNvSpPr/>
          <p:nvPr/>
        </p:nvSpPr>
        <p:spPr>
          <a:xfrm>
            <a:off x="6975" y="2232100"/>
            <a:ext cx="3993600" cy="6900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46"/>
          <p:cNvSpPr/>
          <p:nvPr/>
        </p:nvSpPr>
        <p:spPr>
          <a:xfrm>
            <a:off x="6975" y="3070300"/>
            <a:ext cx="4794900" cy="6900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6" name="Google Shape;23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7639" y="3214514"/>
            <a:ext cx="445374" cy="393599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46"/>
          <p:cNvSpPr/>
          <p:nvPr/>
        </p:nvSpPr>
        <p:spPr>
          <a:xfrm>
            <a:off x="6975" y="3908500"/>
            <a:ext cx="5520000" cy="6900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8" name="Google Shape;238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8530" y="2357274"/>
            <a:ext cx="445375" cy="445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10741" y="4092986"/>
            <a:ext cx="1175919" cy="35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46"/>
          <p:cNvPicPr preferRelativeResize="0"/>
          <p:nvPr/>
        </p:nvPicPr>
        <p:blipFill rotWithShape="1">
          <a:blip r:embed="rId6">
            <a:alphaModFix/>
          </a:blip>
          <a:srcRect b="31380" l="0" r="0" t="29062"/>
          <a:stretch/>
        </p:blipFill>
        <p:spPr>
          <a:xfrm>
            <a:off x="2036823" y="1515989"/>
            <a:ext cx="1127031" cy="445824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46"/>
          <p:cNvSpPr/>
          <p:nvPr/>
        </p:nvSpPr>
        <p:spPr>
          <a:xfrm>
            <a:off x="3359775" y="1393900"/>
            <a:ext cx="1400400" cy="6900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46"/>
          <p:cNvSpPr txBox="1"/>
          <p:nvPr/>
        </p:nvSpPr>
        <p:spPr>
          <a:xfrm>
            <a:off x="3552832" y="1472870"/>
            <a:ext cx="1014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1400</a:t>
            </a:r>
            <a:endParaRPr sz="2400"/>
          </a:p>
        </p:txBody>
      </p:sp>
      <p:sp>
        <p:nvSpPr>
          <p:cNvPr id="243" name="Google Shape;243;p46"/>
          <p:cNvSpPr/>
          <p:nvPr/>
        </p:nvSpPr>
        <p:spPr>
          <a:xfrm>
            <a:off x="4121775" y="2232100"/>
            <a:ext cx="1400400" cy="6900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46"/>
          <p:cNvSpPr/>
          <p:nvPr/>
        </p:nvSpPr>
        <p:spPr>
          <a:xfrm>
            <a:off x="4918623" y="3070300"/>
            <a:ext cx="1400400" cy="6900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46"/>
          <p:cNvSpPr/>
          <p:nvPr/>
        </p:nvSpPr>
        <p:spPr>
          <a:xfrm>
            <a:off x="5644371" y="3908500"/>
            <a:ext cx="1400400" cy="6900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46"/>
          <p:cNvSpPr txBox="1"/>
          <p:nvPr/>
        </p:nvSpPr>
        <p:spPr>
          <a:xfrm>
            <a:off x="4314832" y="2311070"/>
            <a:ext cx="1014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1400</a:t>
            </a:r>
            <a:endParaRPr sz="2400"/>
          </a:p>
        </p:txBody>
      </p:sp>
      <p:sp>
        <p:nvSpPr>
          <p:cNvPr id="247" name="Google Shape;247;p46"/>
          <p:cNvSpPr txBox="1"/>
          <p:nvPr/>
        </p:nvSpPr>
        <p:spPr>
          <a:xfrm>
            <a:off x="5104710" y="3149270"/>
            <a:ext cx="1014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1200</a:t>
            </a:r>
            <a:endParaRPr sz="2400"/>
          </a:p>
        </p:txBody>
      </p:sp>
      <p:sp>
        <p:nvSpPr>
          <p:cNvPr id="248" name="Google Shape;248;p46"/>
          <p:cNvSpPr txBox="1"/>
          <p:nvPr/>
        </p:nvSpPr>
        <p:spPr>
          <a:xfrm>
            <a:off x="5838832" y="3987470"/>
            <a:ext cx="1014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400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7"/>
          <p:cNvSpPr txBox="1"/>
          <p:nvPr>
            <p:ph type="title"/>
          </p:nvPr>
        </p:nvSpPr>
        <p:spPr>
          <a:xfrm>
            <a:off x="311700" y="445025"/>
            <a:ext cx="8520600" cy="9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DSPT Events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9E9E9E"/>
              </a:solidFill>
            </a:endParaRPr>
          </a:p>
        </p:txBody>
      </p:sp>
      <p:sp>
        <p:nvSpPr>
          <p:cNvPr id="254" name="Google Shape;254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55" name="Google Shape;255;p47"/>
          <p:cNvSpPr txBox="1"/>
          <p:nvPr/>
        </p:nvSpPr>
        <p:spPr>
          <a:xfrm>
            <a:off x="6626475" y="4663225"/>
            <a:ext cx="2121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56" name="Google Shape;256;p47"/>
          <p:cNvSpPr txBox="1"/>
          <p:nvPr>
            <p:ph idx="1" type="body"/>
          </p:nvPr>
        </p:nvSpPr>
        <p:spPr>
          <a:xfrm>
            <a:off x="3025875" y="1076275"/>
            <a:ext cx="5375700" cy="120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/>
          </a:p>
          <a:p>
            <a:pPr indent="0" lvl="0" marL="0" marR="139700" rtl="0" algn="l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57" name="Google Shape;257;p47"/>
          <p:cNvSpPr txBox="1"/>
          <p:nvPr/>
        </p:nvSpPr>
        <p:spPr>
          <a:xfrm>
            <a:off x="3025875" y="1076275"/>
            <a:ext cx="53757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595959"/>
              </a:solidFill>
            </a:endParaRPr>
          </a:p>
          <a:p>
            <a:pPr indent="0" lvl="0" marL="0" marR="139700" rtl="0" algn="l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595959"/>
              </a:solidFill>
            </a:endParaRPr>
          </a:p>
        </p:txBody>
      </p:sp>
      <p:pic>
        <p:nvPicPr>
          <p:cNvPr id="258" name="Google Shape;258;p47"/>
          <p:cNvPicPr preferRelativeResize="0"/>
          <p:nvPr/>
        </p:nvPicPr>
        <p:blipFill rotWithShape="1">
          <a:blip r:embed="rId3">
            <a:alphaModFix/>
          </a:blip>
          <a:srcRect b="7739" l="0" r="0" t="14867"/>
          <a:stretch/>
        </p:blipFill>
        <p:spPr>
          <a:xfrm>
            <a:off x="1276725" y="1013875"/>
            <a:ext cx="6858001" cy="398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8"/>
          <p:cNvSpPr txBox="1"/>
          <p:nvPr>
            <p:ph type="title"/>
          </p:nvPr>
        </p:nvSpPr>
        <p:spPr>
          <a:xfrm>
            <a:off x="235500" y="445025"/>
            <a:ext cx="4274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GB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Team (Meetup Porto) 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b="0" i="0" lang="en-GB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5" name="Google Shape;26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3900" y="1802213"/>
            <a:ext cx="1211580" cy="1668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725" y="1790782"/>
            <a:ext cx="1203960" cy="1691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75950" y="1786075"/>
            <a:ext cx="1304525" cy="158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26013" y="1794588"/>
            <a:ext cx="1234440" cy="1684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4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33888" y="1794583"/>
            <a:ext cx="1242060" cy="1684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4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638250" y="827234"/>
            <a:ext cx="2505750" cy="41092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30587" y="2184713"/>
            <a:ext cx="1588475" cy="883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42525" y="2869450"/>
            <a:ext cx="2964600" cy="148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4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95087" y="1281500"/>
            <a:ext cx="2448713" cy="2367773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49"/>
          <p:cNvSpPr txBox="1"/>
          <p:nvPr/>
        </p:nvSpPr>
        <p:spPr>
          <a:xfrm>
            <a:off x="2562900" y="3750125"/>
            <a:ext cx="4018200" cy="46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GB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info@datascienceportugal.com</a:t>
            </a:r>
            <a:r>
              <a:rPr b="1" i="0" lang="en-GB" sz="2000" u="sng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0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49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b="0" i="0" lang="en-GB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0" name="Google Shape;280;p4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05363" y="448021"/>
            <a:ext cx="1467850" cy="4174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9"/>
          <p:cNvPicPr preferRelativeResize="0"/>
          <p:nvPr/>
        </p:nvPicPr>
        <p:blipFill rotWithShape="1">
          <a:blip r:embed="rId7">
            <a:alphaModFix/>
          </a:blip>
          <a:srcRect b="34595" l="23227" r="22017" t="4471"/>
          <a:stretch/>
        </p:blipFill>
        <p:spPr>
          <a:xfrm>
            <a:off x="8118513" y="751350"/>
            <a:ext cx="652374" cy="773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27225" y="1059138"/>
            <a:ext cx="920275" cy="91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49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98850" y="4209150"/>
            <a:ext cx="2013929" cy="706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49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1448725" y="1358038"/>
            <a:ext cx="2103002" cy="27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49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1487367" y="1847262"/>
            <a:ext cx="1467844" cy="469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veniam.jpg" id="286" name="Google Shape;286;p49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1542660" y="2732213"/>
            <a:ext cx="1812828" cy="38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49"/>
          <p:cNvPicPr preferRelativeResize="0"/>
          <p:nvPr/>
        </p:nvPicPr>
        <p:blipFill rotWithShape="1">
          <a:blip r:embed="rId13">
            <a:alphaModFix/>
          </a:blip>
          <a:srcRect b="18075" l="22384" r="20292" t="19309"/>
          <a:stretch/>
        </p:blipFill>
        <p:spPr>
          <a:xfrm>
            <a:off x="6249900" y="662938"/>
            <a:ext cx="1812847" cy="83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49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7494124" y="2978000"/>
            <a:ext cx="1588475" cy="160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49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6648551" y="4054363"/>
            <a:ext cx="1741338" cy="9141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tartup_braga.png" id="290" name="Google Shape;290;p49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7445879" y="2778150"/>
            <a:ext cx="1492442" cy="46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49"/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5516025" y="4439050"/>
            <a:ext cx="1111940" cy="38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49"/>
          <p:cNvPicPr preferRelativeResize="0"/>
          <p:nvPr/>
        </p:nvPicPr>
        <p:blipFill rotWithShape="1">
          <a:blip r:embed="rId18">
            <a:alphaModFix/>
          </a:blip>
          <a:srcRect b="0" l="0" r="0" t="0"/>
          <a:stretch/>
        </p:blipFill>
        <p:spPr>
          <a:xfrm>
            <a:off x="3243150" y="4479272"/>
            <a:ext cx="1406723" cy="30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49"/>
          <p:cNvPicPr preferRelativeResize="0"/>
          <p:nvPr/>
        </p:nvPicPr>
        <p:blipFill rotWithShape="1">
          <a:blip r:embed="rId19">
            <a:alphaModFix/>
          </a:blip>
          <a:srcRect b="0" l="0" r="0" t="0"/>
          <a:stretch/>
        </p:blipFill>
        <p:spPr>
          <a:xfrm>
            <a:off x="2829450" y="162800"/>
            <a:ext cx="773450" cy="77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49"/>
          <p:cNvPicPr preferRelativeResize="0"/>
          <p:nvPr/>
        </p:nvPicPr>
        <p:blipFill rotWithShape="1">
          <a:blip r:embed="rId20">
            <a:alphaModFix/>
          </a:blip>
          <a:srcRect b="0" l="0" r="0" t="0"/>
          <a:stretch/>
        </p:blipFill>
        <p:spPr>
          <a:xfrm>
            <a:off x="287800" y="3227986"/>
            <a:ext cx="2103000" cy="7064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49"/>
          <p:cNvPicPr preferRelativeResize="0"/>
          <p:nvPr/>
        </p:nvPicPr>
        <p:blipFill rotWithShape="1">
          <a:blip r:embed="rId21">
            <a:alphaModFix/>
          </a:blip>
          <a:srcRect b="0" l="0" r="0" t="0"/>
          <a:stretch/>
        </p:blipFill>
        <p:spPr>
          <a:xfrm>
            <a:off x="6197610" y="1629303"/>
            <a:ext cx="1467850" cy="30102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lated image" id="296" name="Google Shape;296;p49"/>
          <p:cNvPicPr preferRelativeResize="0"/>
          <p:nvPr/>
        </p:nvPicPr>
        <p:blipFill rotWithShape="1">
          <a:blip r:embed="rId22">
            <a:alphaModFix/>
          </a:blip>
          <a:srcRect b="0" l="0" r="0" t="0"/>
          <a:stretch/>
        </p:blipFill>
        <p:spPr>
          <a:xfrm>
            <a:off x="3874900" y="287252"/>
            <a:ext cx="2103000" cy="6769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49"/>
          <p:cNvPicPr preferRelativeResize="0"/>
          <p:nvPr/>
        </p:nvPicPr>
        <p:blipFill rotWithShape="1">
          <a:blip r:embed="rId23">
            <a:alphaModFix/>
          </a:blip>
          <a:srcRect b="0" l="0" r="0" t="0"/>
          <a:stretch/>
        </p:blipFill>
        <p:spPr>
          <a:xfrm>
            <a:off x="7494125" y="2115966"/>
            <a:ext cx="1467850" cy="400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49"/>
          <p:cNvPicPr preferRelativeResize="0"/>
          <p:nvPr/>
        </p:nvPicPr>
        <p:blipFill rotWithShape="1">
          <a:blip r:embed="rId24">
            <a:alphaModFix/>
          </a:blip>
          <a:srcRect b="22253" l="0" r="0" t="16238"/>
          <a:stretch/>
        </p:blipFill>
        <p:spPr>
          <a:xfrm>
            <a:off x="6249900" y="132649"/>
            <a:ext cx="1812850" cy="557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49"/>
          <p:cNvPicPr preferRelativeResize="0"/>
          <p:nvPr/>
        </p:nvPicPr>
        <p:blipFill rotWithShape="1">
          <a:blip r:embed="rId25">
            <a:alphaModFix/>
          </a:blip>
          <a:srcRect b="0" l="0" r="0" t="0"/>
          <a:stretch/>
        </p:blipFill>
        <p:spPr>
          <a:xfrm>
            <a:off x="0" y="2281162"/>
            <a:ext cx="1588475" cy="794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GB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DSPT meetup #</a:t>
            </a:r>
            <a:r>
              <a:rPr lang="en-GB"/>
              <a:t>41</a:t>
            </a:r>
            <a:r>
              <a:rPr b="0" i="0" lang="en-GB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is sponsored by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5" name="Google Shape;305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27338" y="1731655"/>
            <a:ext cx="3889300" cy="1244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27351" y="3323050"/>
            <a:ext cx="4100725" cy="1438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1"/>
          <p:cNvSpPr txBox="1"/>
          <p:nvPr>
            <p:ph type="title"/>
          </p:nvPr>
        </p:nvSpPr>
        <p:spPr>
          <a:xfrm>
            <a:off x="311700" y="445025"/>
            <a:ext cx="1615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GB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b="0" i="0" lang="en-GB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13" name="Google Shape;313;p51"/>
          <p:cNvGraphicFramePr/>
          <p:nvPr/>
        </p:nvGraphicFramePr>
        <p:xfrm>
          <a:off x="458250" y="1240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{FA38ABFE-FF3D-4822-B4EF-9746ECEA6696}</a:tableStyleId>
              </a:tblPr>
              <a:tblGrid>
                <a:gridCol w="1443775"/>
                <a:gridCol w="5470700"/>
              </a:tblGrid>
              <a:tr h="4224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GB" sz="1500" u="none" cap="none" strike="noStrike">
                          <a:solidFill>
                            <a:srgbClr val="434343"/>
                          </a:solidFill>
                        </a:rPr>
                        <a:t>18:30 - 19:00</a:t>
                      </a:r>
                      <a:endParaRPr sz="1500" u="none" cap="none" strike="noStrike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GB" sz="1500" u="none" cap="none" strike="noStrike">
                          <a:solidFill>
                            <a:srgbClr val="434343"/>
                          </a:solidFill>
                        </a:rPr>
                        <a:t>Welcome and get together</a:t>
                      </a:r>
                      <a:endParaRPr sz="1500" u="none" cap="none" strike="noStrike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93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GB" sz="1500" u="none" cap="none" strike="noStrike">
                          <a:solidFill>
                            <a:srgbClr val="434343"/>
                          </a:solidFill>
                        </a:rPr>
                        <a:t>19:00 - 19:30</a:t>
                      </a:r>
                      <a:endParaRPr sz="1500" u="none" cap="none" strike="noStrike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-GB" sz="1500" u="none" cap="none" strike="noStrike">
                          <a:solidFill>
                            <a:srgbClr val="434343"/>
                          </a:solidFill>
                        </a:rPr>
                        <a:t>"Creative Applications of Music Information Research”</a:t>
                      </a:r>
                      <a:endParaRPr b="1" sz="1500" u="none" cap="none" strike="noStrike">
                        <a:solidFill>
                          <a:srgbClr val="434343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500" u="none" cap="none" strike="noStrike">
                          <a:solidFill>
                            <a:srgbClr val="434343"/>
                          </a:solidFill>
                        </a:rPr>
                        <a:t>by </a:t>
                      </a:r>
                      <a:r>
                        <a:rPr lang="en-GB" sz="1500">
                          <a:solidFill>
                            <a:srgbClr val="434343"/>
                          </a:solidFill>
                        </a:rPr>
                        <a:t>Matthew Davies - INESC TEC</a:t>
                      </a:r>
                      <a:endParaRPr sz="1500" u="none" cap="none" strike="noStrike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24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GB" sz="1500" u="none" cap="none" strike="noStrike">
                          <a:solidFill>
                            <a:srgbClr val="434343"/>
                          </a:solidFill>
                        </a:rPr>
                        <a:t>19:40 - 19:45</a:t>
                      </a:r>
                      <a:endParaRPr sz="1500" u="none" cap="none" strike="noStrike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GB" sz="1500" u="none" cap="none" strike="noStrike">
                          <a:solidFill>
                            <a:srgbClr val="434343"/>
                          </a:solidFill>
                        </a:rPr>
                        <a:t>Group Photo</a:t>
                      </a:r>
                      <a:endParaRPr sz="1500" u="none" cap="none" strike="noStrike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24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GB" sz="1500" u="none" cap="none" strike="noStrike">
                          <a:solidFill>
                            <a:srgbClr val="434343"/>
                          </a:solidFill>
                        </a:rPr>
                        <a:t>19:45 - 20:15</a:t>
                      </a:r>
                      <a:endParaRPr sz="1500" u="none" cap="none" strike="noStrike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GB" sz="1500" u="none" cap="none" strike="noStrike">
                          <a:solidFill>
                            <a:srgbClr val="434343"/>
                          </a:solidFill>
                        </a:rPr>
                        <a:t>Networking / Beer Break</a:t>
                      </a:r>
                      <a:endParaRPr sz="1500" u="none" cap="none" strike="noStrike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93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GB" sz="1500" u="none" cap="none" strike="noStrike">
                          <a:solidFill>
                            <a:srgbClr val="434343"/>
                          </a:solidFill>
                        </a:rPr>
                        <a:t>20:15 - 20:45</a:t>
                      </a:r>
                      <a:endParaRPr sz="1500" u="none" cap="none" strike="noStrike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-GB" sz="1500" u="none" cap="none" strike="noStrike">
                          <a:solidFill>
                            <a:srgbClr val="434343"/>
                          </a:solidFill>
                        </a:rPr>
                        <a:t>"</a:t>
                      </a:r>
                      <a:r>
                        <a:rPr b="1" lang="en-GB" sz="1500">
                          <a:solidFill>
                            <a:srgbClr val="434343"/>
                          </a:solidFill>
                        </a:rPr>
                        <a:t>Big (Unlabeled) Data: a quest to create a fish detection dataset</a:t>
                      </a:r>
                      <a:r>
                        <a:rPr b="1" lang="en-GB" sz="1500" u="none" cap="none" strike="noStrike">
                          <a:solidFill>
                            <a:srgbClr val="434343"/>
                          </a:solidFill>
                        </a:rPr>
                        <a:t>”</a:t>
                      </a:r>
                      <a:endParaRPr b="1" sz="2400" u="none" cap="none" strike="noStrike">
                        <a:solidFill>
                          <a:schemeClr val="dk2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-GB" sz="1500" u="none" cap="none" strike="noStrike">
                          <a:solidFill>
                            <a:srgbClr val="434343"/>
                          </a:solidFill>
                        </a:rPr>
                        <a:t> </a:t>
                      </a:r>
                      <a:r>
                        <a:rPr lang="en-GB" sz="1500" u="none" cap="none" strike="noStrike">
                          <a:solidFill>
                            <a:srgbClr val="434343"/>
                          </a:solidFill>
                        </a:rPr>
                        <a:t>by </a:t>
                      </a:r>
                      <a:r>
                        <a:rPr lang="en-GB" sz="1500">
                          <a:solidFill>
                            <a:srgbClr val="434343"/>
                          </a:solidFill>
                        </a:rPr>
                        <a:t>Pedro Costa - Abyssal</a:t>
                      </a:r>
                      <a:endParaRPr b="1" sz="1500" u="none" cap="none" strike="noStrike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24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GB" sz="1500" u="none" cap="none" strike="noStrike">
                          <a:solidFill>
                            <a:srgbClr val="434343"/>
                          </a:solidFill>
                        </a:rPr>
                        <a:t>20:50</a:t>
                      </a:r>
                      <a:endParaRPr sz="1500" u="none" cap="none" strike="noStrike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GB" sz="1500" u="none" cap="none" strike="noStrike">
                          <a:solidFill>
                            <a:srgbClr val="434343"/>
                          </a:solidFill>
                        </a:rPr>
                        <a:t>Closing</a:t>
                      </a:r>
                      <a:endParaRPr sz="1500" u="none" cap="none" strike="noStrike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24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GB" sz="1500" u="none" cap="none" strike="noStrike">
                          <a:solidFill>
                            <a:srgbClr val="434343"/>
                          </a:solidFill>
                        </a:rPr>
                        <a:t>21:00</a:t>
                      </a:r>
                      <a:endParaRPr sz="1500" u="none" cap="none" strike="noStrike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GB" sz="1500" u="none" cap="none" strike="noStrike">
                          <a:solidFill>
                            <a:srgbClr val="434343"/>
                          </a:solidFill>
                        </a:rPr>
                        <a:t>Dinner</a:t>
                      </a:r>
                      <a:endParaRPr sz="1500" u="none" cap="none" strike="noStrike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314" name="Google Shape;31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44175" y="2685251"/>
            <a:ext cx="399850" cy="35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